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EDB309-DC6E-4207-BD86-07E34CF53817}">
  <a:tblStyle styleId="{49EDB309-DC6E-4207-BD86-07E34CF538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598c04cd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598c04c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W1/W2 (windows sizes for Moving averages)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598c04cd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598c04cd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598c04c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598c04c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01d9170b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01d9170b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01d9170b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01d9170b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01d9170b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01d9170b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01d9170b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01d9170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01d9170b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01d9170b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01d9170b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01d9170b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01d9170b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01d9170b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598c04c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598c04c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01d9170b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01d9170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01d9170b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01d9170b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01d9170b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01d9170b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01d9170b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01d9170b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01d9170b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01d9170b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01d9170b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01d9170b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01d9170b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01d9170b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01d9170b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01d9170b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01d9170b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01d9170b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01d9170b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01d9170b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598c04c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598c04c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01d9170b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01d9170b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598c04cd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598c04cd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598c04cd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598c04cd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6450ad5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6450ad5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6450ad53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6450ad53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598c04cd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598c04cd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6450ad53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6450ad53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598c04cd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598c04cd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i.org/10.1371/journal.pone.007658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hyperlink" Target="https://doi.org/10.48550/arXiv.2008.02228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ynapse.org/#!Synapse:syn23565056/wiki/608635" TargetMode="External"/><Relationship Id="rId4" Type="http://schemas.openxmlformats.org/officeDocument/2006/relationships/hyperlink" Target="https://doi.org/10.1038/s41598-019-49092-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ython-heart-rate-analysis-toolkit.readthedocs.io/en/lat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AF detection using transfer learning </a:t>
            </a:r>
            <a:br>
              <a:rPr lang="en" sz="3500"/>
            </a:br>
            <a:r>
              <a:rPr lang="en" sz="3500"/>
              <a:t>from ECG to PPG</a:t>
            </a:r>
            <a:endParaRPr sz="3500"/>
          </a:p>
        </p:txBody>
      </p:sp>
      <p:sp>
        <p:nvSpPr>
          <p:cNvPr id="55" name="Google Shape;55;p13"/>
          <p:cNvSpPr txBox="1"/>
          <p:nvPr/>
        </p:nvSpPr>
        <p:spPr>
          <a:xfrm>
            <a:off x="1596450" y="3462175"/>
            <a:ext cx="59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Snir Lugassy, Guy Hamburger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detection using </a:t>
            </a:r>
            <a:r>
              <a:rPr b="1" lang="en"/>
              <a:t>Elgendi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Generating BOI by using 2 moving average the demarcate systolic and heartbeat areas.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Threshold parameters (one for noise blocking, second for diastolic blocks)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</a:t>
            </a:r>
            <a:r>
              <a:rPr lang="en"/>
              <a:t> optimization (was obtained through brute-force)</a:t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311700" y="4388825"/>
            <a:ext cx="85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Elgendi M, et al. (2013) Systolic Peak Detection in Acceleration Photoplethysmograms Measured from Emergency Responders in Tropical Conditions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https://doi.org/10.1371/journal.pone.0076585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555600"/>
            <a:ext cx="4386300" cy="3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Arnet + 1D-CNN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0" t="3818"/>
          <a:stretch/>
        </p:blipFill>
        <p:spPr>
          <a:xfrm>
            <a:off x="4891625" y="592563"/>
            <a:ext cx="3412176" cy="39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4303800"/>
            <a:ext cx="43863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85"/>
              <a:t>Chocron et al., Remote atrial fibrillation burden estimation using deep recurrent neural network, IEEE, 2020.</a:t>
            </a:r>
            <a:br>
              <a:rPr lang="en" sz="1085"/>
            </a:br>
            <a:r>
              <a:rPr lang="en" sz="1085" u="sng">
                <a:solidFill>
                  <a:schemeClr val="hlink"/>
                </a:solidFill>
                <a:hlinkClick r:id="rId4"/>
              </a:rPr>
              <a:t>https://doi.org/10.48550/arXiv.2008.02228</a:t>
            </a:r>
            <a:endParaRPr sz="1085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085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1D-CNN Results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HeartPy peak detection</a:t>
            </a:r>
            <a:endParaRPr sz="2355">
              <a:solidFill>
                <a:schemeClr val="dk2"/>
              </a:solidFill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1753913" y="4221550"/>
            <a:ext cx="164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AUC=0.837</a:t>
            </a:r>
            <a:endParaRPr sz="120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063" y="1322525"/>
            <a:ext cx="2844075" cy="29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600" y="1261550"/>
            <a:ext cx="3670775" cy="30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Google Shape;139;p25"/>
          <p:cNvGraphicFramePr/>
          <p:nvPr/>
        </p:nvGraphicFramePr>
        <p:xfrm>
          <a:off x="2332013" y="143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493325"/>
                <a:gridCol w="1493325"/>
                <a:gridCol w="1493325"/>
              </a:tblGrid>
              <a:tr h="59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AF (PP)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Non-AF (PN)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 (P)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Non-AF 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1393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0" name="Google Shape;140;p25"/>
          <p:cNvGraphicFramePr/>
          <p:nvPr/>
        </p:nvGraphicFramePr>
        <p:xfrm>
          <a:off x="2869000" y="296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703000"/>
                <a:gridCol w="1703000"/>
              </a:tblGrid>
              <a:tr h="4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 </a:t>
                      </a:r>
                      <a:br>
                        <a:rPr lang="en"/>
                      </a:br>
                      <a:r>
                        <a:rPr lang="en"/>
                        <a:t>TP/PP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0.063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 </a:t>
                      </a:r>
                      <a:br>
                        <a:rPr lang="en"/>
                      </a:br>
                      <a:r>
                        <a:rPr lang="en"/>
                        <a:t>TP/P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0.852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</a:t>
                      </a:r>
                      <a:br>
                        <a:rPr lang="en"/>
                      </a:br>
                      <a:r>
                        <a:rPr lang="en"/>
                        <a:t>2TP/(2TP+FP+FN)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1D-CNN Confusion Matrix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HeartPy peak detection</a:t>
            </a:r>
            <a:endParaRPr sz="2355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ArNet +</a:t>
            </a:r>
            <a:r>
              <a:rPr lang="en"/>
              <a:t>1D-CNN Results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HeartPy peak detection</a:t>
            </a:r>
            <a:endParaRPr sz="2355">
              <a:solidFill>
                <a:schemeClr val="dk2"/>
              </a:solidFill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1753913" y="4221550"/>
            <a:ext cx="164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AUC=0.761</a:t>
            </a:r>
            <a:endParaRPr sz="1200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463" y="1445825"/>
            <a:ext cx="2845625" cy="28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100" y="1445825"/>
            <a:ext cx="3488231" cy="28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27"/>
          <p:cNvGraphicFramePr/>
          <p:nvPr/>
        </p:nvGraphicFramePr>
        <p:xfrm>
          <a:off x="2332013" y="143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493325"/>
                <a:gridCol w="1493325"/>
                <a:gridCol w="1493325"/>
              </a:tblGrid>
              <a:tr h="59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AF (PP)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Non-AF (PN)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 (P)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Non-AF 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1716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5" name="Google Shape;155;p27"/>
          <p:cNvGraphicFramePr/>
          <p:nvPr/>
        </p:nvGraphicFramePr>
        <p:xfrm>
          <a:off x="2869000" y="296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703000"/>
                <a:gridCol w="1703000"/>
              </a:tblGrid>
              <a:tr h="4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 </a:t>
                      </a:r>
                      <a:br>
                        <a:rPr lang="en"/>
                      </a:br>
                      <a:r>
                        <a:rPr lang="en"/>
                        <a:t>TP/PP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 </a:t>
                      </a:r>
                      <a:br>
                        <a:rPr lang="en"/>
                      </a:br>
                      <a:r>
                        <a:rPr lang="en"/>
                        <a:t>TP/P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0.606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</a:t>
                      </a:r>
                      <a:br>
                        <a:rPr lang="en"/>
                      </a:br>
                      <a:r>
                        <a:rPr lang="en"/>
                        <a:t>2TP/(2TP+FP+FN)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0.136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ArNet + </a:t>
            </a:r>
            <a:r>
              <a:rPr lang="en"/>
              <a:t>1D-CNN Confusion Matrix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HeartPy peak detection</a:t>
            </a:r>
            <a:endParaRPr sz="2355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1D-CNN Results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Elgendi</a:t>
            </a:r>
            <a:r>
              <a:rPr lang="en" sz="2355">
                <a:solidFill>
                  <a:schemeClr val="dk2"/>
                </a:solidFill>
              </a:rPr>
              <a:t> peak detection</a:t>
            </a:r>
            <a:endParaRPr sz="2355">
              <a:solidFill>
                <a:schemeClr val="dk2"/>
              </a:solidFill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1753913" y="4221550"/>
            <a:ext cx="164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AUC=0.739</a:t>
            </a:r>
            <a:endParaRPr sz="1200"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626" y="1358425"/>
            <a:ext cx="2794350" cy="28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358425"/>
            <a:ext cx="3425117" cy="28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p29"/>
          <p:cNvGraphicFramePr/>
          <p:nvPr/>
        </p:nvGraphicFramePr>
        <p:xfrm>
          <a:off x="2332013" y="143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493325"/>
                <a:gridCol w="1493325"/>
                <a:gridCol w="1493325"/>
              </a:tblGrid>
              <a:tr h="59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AF (PP)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Non-AF (PN)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 (P)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Non-AF 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0" name="Google Shape;170;p29"/>
          <p:cNvGraphicFramePr/>
          <p:nvPr/>
        </p:nvGraphicFramePr>
        <p:xfrm>
          <a:off x="2869000" y="296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703000"/>
                <a:gridCol w="1703000"/>
              </a:tblGrid>
              <a:tr h="4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 </a:t>
                      </a:r>
                      <a:br>
                        <a:rPr lang="en"/>
                      </a:br>
                      <a:r>
                        <a:rPr lang="en"/>
                        <a:t>TP/PP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0.0451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 </a:t>
                      </a:r>
                      <a:br>
                        <a:rPr lang="en"/>
                      </a:br>
                      <a:r>
                        <a:rPr lang="en"/>
                        <a:t>TP/P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</a:t>
                      </a:r>
                      <a:br>
                        <a:rPr lang="en"/>
                      </a:br>
                      <a:r>
                        <a:rPr lang="en"/>
                        <a:t>2TP/(2TP+FP+FN)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1D-CNN Confusion Matrix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Elgendi</a:t>
            </a:r>
            <a:r>
              <a:rPr lang="en" sz="2355">
                <a:solidFill>
                  <a:schemeClr val="dk2"/>
                </a:solidFill>
              </a:rPr>
              <a:t> peak detection</a:t>
            </a:r>
            <a:endParaRPr sz="2355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ArNet + 1D-CNN Results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Elgendi</a:t>
            </a:r>
            <a:r>
              <a:rPr lang="en" sz="2355">
                <a:solidFill>
                  <a:schemeClr val="dk2"/>
                </a:solidFill>
              </a:rPr>
              <a:t> peak detection</a:t>
            </a:r>
            <a:endParaRPr sz="2355">
              <a:solidFill>
                <a:schemeClr val="dk2"/>
              </a:solidFill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753913" y="4221550"/>
            <a:ext cx="164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AUC=0.731</a:t>
            </a:r>
            <a:endParaRPr sz="1200"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075" y="1349575"/>
            <a:ext cx="2876400" cy="29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400" y="1296475"/>
            <a:ext cx="3543675" cy="31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31"/>
          <p:cNvGraphicFramePr/>
          <p:nvPr/>
        </p:nvGraphicFramePr>
        <p:xfrm>
          <a:off x="2332013" y="143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493325"/>
                <a:gridCol w="1493325"/>
                <a:gridCol w="1493325"/>
              </a:tblGrid>
              <a:tr h="59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AF (PP)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Non-AF (PN)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 (P)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Non-AF 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5" name="Google Shape;185;p31"/>
          <p:cNvGraphicFramePr/>
          <p:nvPr/>
        </p:nvGraphicFramePr>
        <p:xfrm>
          <a:off x="2869000" y="296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703000"/>
                <a:gridCol w="1703000"/>
              </a:tblGrid>
              <a:tr h="4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 </a:t>
                      </a:r>
                      <a:br>
                        <a:rPr lang="en"/>
                      </a:br>
                      <a:r>
                        <a:rPr lang="en"/>
                        <a:t>TP/PP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 </a:t>
                      </a:r>
                      <a:br>
                        <a:rPr lang="en"/>
                      </a:br>
                      <a:r>
                        <a:rPr lang="en"/>
                        <a:t>TP/P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0.896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</a:t>
                      </a:r>
                      <a:br>
                        <a:rPr lang="en"/>
                      </a:br>
                      <a:r>
                        <a:rPr lang="en"/>
                        <a:t>2TP/(2TP+FP+FN)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ArNet + 1D-CNN Confusion Matrix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Elgendi</a:t>
            </a:r>
            <a:r>
              <a:rPr lang="en" sz="2355">
                <a:solidFill>
                  <a:schemeClr val="dk2"/>
                </a:solidFill>
              </a:rPr>
              <a:t> peak detection</a:t>
            </a:r>
            <a:endParaRPr sz="2355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peak-based models, trained over ECG, using PPG samples in order to predict AF events.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Although PPG is considered less accurate in measuring HRV, we hypothesis that it is still a good approximation is the task of AF detection.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555600"/>
            <a:ext cx="4386300" cy="3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ArNet2 + ResNet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4303800"/>
            <a:ext cx="43863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085"/>
              <a:t>Biton et al., generalization performance of deep learning for atrial fibrillation detection from ECG, in preparation</a:t>
            </a:r>
            <a:endParaRPr sz="1085"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0" l="0" r="0" t="2752"/>
          <a:stretch/>
        </p:blipFill>
        <p:spPr>
          <a:xfrm>
            <a:off x="5717525" y="219075"/>
            <a:ext cx="2074425" cy="470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/>
        </p:nvSpPr>
        <p:spPr>
          <a:xfrm>
            <a:off x="1613350" y="4172275"/>
            <a:ext cx="16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AUC=0.811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75" y="1394025"/>
            <a:ext cx="2688050" cy="27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550" y="1291112"/>
            <a:ext cx="3557026" cy="29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Results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HeartPy peak detection, all windows</a:t>
            </a:r>
            <a:endParaRPr sz="2355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6698"/>
              <a:buFont typeface="Arial"/>
              <a:buNone/>
            </a:pPr>
            <a:r>
              <a:rPr lang="en"/>
              <a:t>ResNet Confusion Matrix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HeartPy peak detection, all windows</a:t>
            </a:r>
            <a:endParaRPr sz="2355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7" name="Google Shape;207;p34"/>
          <p:cNvGraphicFramePr/>
          <p:nvPr/>
        </p:nvGraphicFramePr>
        <p:xfrm>
          <a:off x="2332000" y="13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493325"/>
                <a:gridCol w="1493325"/>
                <a:gridCol w="1493325"/>
              </a:tblGrid>
              <a:tr h="59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AF (PP)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Non-AF (PN)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 (P)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Non-AF 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8" name="Google Shape;208;p34"/>
          <p:cNvGraphicFramePr/>
          <p:nvPr/>
        </p:nvGraphicFramePr>
        <p:xfrm>
          <a:off x="2869000" y="296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703000"/>
                <a:gridCol w="1703000"/>
              </a:tblGrid>
              <a:tr h="4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 </a:t>
                      </a:r>
                      <a:br>
                        <a:rPr lang="en"/>
                      </a:br>
                      <a:r>
                        <a:rPr lang="en"/>
                        <a:t>TP/PP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 </a:t>
                      </a:r>
                      <a:br>
                        <a:rPr lang="en"/>
                      </a:br>
                      <a:r>
                        <a:rPr lang="en"/>
                        <a:t>TP/P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</a:t>
                      </a:r>
                      <a:br>
                        <a:rPr lang="en"/>
                      </a:br>
                      <a:r>
                        <a:rPr lang="en"/>
                        <a:t>2TP/(2TP+FP+FN)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/>
        </p:nvSpPr>
        <p:spPr>
          <a:xfrm>
            <a:off x="1765750" y="4248475"/>
            <a:ext cx="16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AUC=0.838</a:t>
            </a:r>
            <a:endParaRPr/>
          </a:p>
        </p:txBody>
      </p:sp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ArNet2 + </a:t>
            </a:r>
            <a:r>
              <a:rPr lang="en"/>
              <a:t>ResNet Results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HeartPy peak detection, all windows</a:t>
            </a:r>
            <a:endParaRPr sz="2355">
              <a:solidFill>
                <a:schemeClr val="dk2"/>
              </a:solidFill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925" y="1368025"/>
            <a:ext cx="2852250" cy="29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275" y="1291825"/>
            <a:ext cx="3540902" cy="28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6698"/>
              <a:buFont typeface="Arial"/>
              <a:buNone/>
            </a:pPr>
            <a:r>
              <a:rPr lang="en"/>
              <a:t>ArNet2 + </a:t>
            </a:r>
            <a:r>
              <a:rPr lang="en"/>
              <a:t>ResNet Confusion Matrix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HeartPy peak detection, all windows</a:t>
            </a:r>
            <a:endParaRPr sz="2355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2" name="Google Shape;222;p36"/>
          <p:cNvGraphicFramePr/>
          <p:nvPr/>
        </p:nvGraphicFramePr>
        <p:xfrm>
          <a:off x="2332000" y="13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493325"/>
                <a:gridCol w="1493325"/>
                <a:gridCol w="1493325"/>
              </a:tblGrid>
              <a:tr h="59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AF (PP)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Non-AF (PN)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 (P)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Non-AF 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3" name="Google Shape;223;p36"/>
          <p:cNvGraphicFramePr/>
          <p:nvPr/>
        </p:nvGraphicFramePr>
        <p:xfrm>
          <a:off x="2869000" y="296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703000"/>
                <a:gridCol w="1703000"/>
              </a:tblGrid>
              <a:tr h="4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 </a:t>
                      </a:r>
                      <a:br>
                        <a:rPr lang="en"/>
                      </a:br>
                      <a:r>
                        <a:rPr lang="en"/>
                        <a:t>TP/PP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0.037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 </a:t>
                      </a:r>
                      <a:br>
                        <a:rPr lang="en"/>
                      </a:br>
                      <a:r>
                        <a:rPr lang="en"/>
                        <a:t>TP/P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</a:t>
                      </a:r>
                      <a:br>
                        <a:rPr lang="en"/>
                      </a:br>
                      <a:r>
                        <a:rPr lang="en"/>
                        <a:t>2TP/(2TP+FP+FN)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/>
        </p:nvSpPr>
        <p:spPr>
          <a:xfrm>
            <a:off x="1613350" y="4172275"/>
            <a:ext cx="16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AUC=0.733</a:t>
            </a:r>
            <a:endParaRPr/>
          </a:p>
        </p:txBody>
      </p:sp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Results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Elgendi</a:t>
            </a:r>
            <a:r>
              <a:rPr lang="en" sz="2355">
                <a:solidFill>
                  <a:schemeClr val="dk2"/>
                </a:solidFill>
              </a:rPr>
              <a:t> peak detection</a:t>
            </a:r>
            <a:endParaRPr sz="2355">
              <a:solidFill>
                <a:schemeClr val="dk2"/>
              </a:solidFill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0" y="1339725"/>
            <a:ext cx="2939788" cy="29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073" y="1263525"/>
            <a:ext cx="3770220" cy="31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6698"/>
              <a:buFont typeface="Arial"/>
              <a:buNone/>
            </a:pPr>
            <a:r>
              <a:rPr lang="en"/>
              <a:t>ResNet Confusion Matrix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Elgendi peak detection</a:t>
            </a:r>
            <a:endParaRPr sz="2355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7" name="Google Shape;237;p38"/>
          <p:cNvGraphicFramePr/>
          <p:nvPr/>
        </p:nvGraphicFramePr>
        <p:xfrm>
          <a:off x="2332000" y="13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493325"/>
                <a:gridCol w="1493325"/>
                <a:gridCol w="1493325"/>
              </a:tblGrid>
              <a:tr h="59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AF (PP)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Non-AF (PN)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 (P)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Non-AF 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8" name="Google Shape;238;p38"/>
          <p:cNvGraphicFramePr/>
          <p:nvPr/>
        </p:nvGraphicFramePr>
        <p:xfrm>
          <a:off x="2869000" y="296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703000"/>
                <a:gridCol w="1703000"/>
              </a:tblGrid>
              <a:tr h="4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 </a:t>
                      </a:r>
                      <a:br>
                        <a:rPr lang="en"/>
                      </a:br>
                      <a:r>
                        <a:rPr lang="en"/>
                        <a:t>TP/PP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 </a:t>
                      </a:r>
                      <a:br>
                        <a:rPr lang="en"/>
                      </a:br>
                      <a:r>
                        <a:rPr lang="en"/>
                        <a:t>TP/P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</a:t>
                      </a:r>
                      <a:br>
                        <a:rPr lang="en"/>
                      </a:br>
                      <a:r>
                        <a:rPr lang="en"/>
                        <a:t>2TP/(2TP+FP+FN)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/>
        </p:nvSpPr>
        <p:spPr>
          <a:xfrm>
            <a:off x="1765750" y="4248475"/>
            <a:ext cx="16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AUC=0.81</a:t>
            </a:r>
            <a:endParaRPr/>
          </a:p>
        </p:txBody>
      </p:sp>
      <p:sp>
        <p:nvSpPr>
          <p:cNvPr id="244" name="Google Shape;24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ArNet2 + ResNet Results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Elgendi</a:t>
            </a:r>
            <a:r>
              <a:rPr lang="en" sz="2355">
                <a:solidFill>
                  <a:schemeClr val="dk2"/>
                </a:solidFill>
              </a:rPr>
              <a:t> peak detection</a:t>
            </a:r>
            <a:endParaRPr sz="2355">
              <a:solidFill>
                <a:schemeClr val="dk2"/>
              </a:solidFill>
            </a:endParaRPr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700" y="1247550"/>
            <a:ext cx="3012287" cy="30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327" y="1351750"/>
            <a:ext cx="3731950" cy="29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ArNet2 + ResNet Confusion Matrix</a:t>
            </a:r>
            <a:br>
              <a:rPr lang="en"/>
            </a:br>
            <a:r>
              <a:rPr lang="en" sz="2355">
                <a:solidFill>
                  <a:schemeClr val="dk2"/>
                </a:solidFill>
              </a:rPr>
              <a:t>Elgendi</a:t>
            </a:r>
            <a:r>
              <a:rPr lang="en" sz="2355">
                <a:solidFill>
                  <a:schemeClr val="dk2"/>
                </a:solidFill>
              </a:rPr>
              <a:t> peak detection</a:t>
            </a:r>
            <a:endParaRPr sz="2355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2" name="Google Shape;252;p40"/>
          <p:cNvGraphicFramePr/>
          <p:nvPr/>
        </p:nvGraphicFramePr>
        <p:xfrm>
          <a:off x="2332000" y="13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493325"/>
                <a:gridCol w="1493325"/>
                <a:gridCol w="1493325"/>
              </a:tblGrid>
              <a:tr h="59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AF (PP)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Non-AF (PN)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 (P)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Non-AF 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3" name="Google Shape;253;p40"/>
          <p:cNvGraphicFramePr/>
          <p:nvPr/>
        </p:nvGraphicFramePr>
        <p:xfrm>
          <a:off x="2869000" y="296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1703000"/>
                <a:gridCol w="1703000"/>
              </a:tblGrid>
              <a:tr h="4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 </a:t>
                      </a:r>
                      <a:br>
                        <a:rPr lang="en"/>
                      </a:br>
                      <a:r>
                        <a:rPr lang="en"/>
                        <a:t>TP/PP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 </a:t>
                      </a:r>
                      <a:br>
                        <a:rPr lang="en"/>
                      </a:br>
                      <a:r>
                        <a:rPr lang="en"/>
                        <a:t>TP/P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</a:t>
                      </a:r>
                      <a:br>
                        <a:rPr lang="en"/>
                      </a:br>
                      <a:r>
                        <a:rPr lang="en"/>
                        <a:t>2TP/(2TP+FP+FN)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0.077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Summary</a:t>
            </a:r>
            <a:endParaRPr/>
          </a:p>
        </p:txBody>
      </p:sp>
      <p:graphicFrame>
        <p:nvGraphicFramePr>
          <p:cNvPr id="259" name="Google Shape;259;p41"/>
          <p:cNvGraphicFramePr/>
          <p:nvPr/>
        </p:nvGraphicFramePr>
        <p:xfrm>
          <a:off x="1417338" y="1550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{49EDB309-DC6E-4207-BD86-07E34CF53817}</a:tableStyleId>
              </a:tblPr>
              <a:tblGrid>
                <a:gridCol w="2207225"/>
                <a:gridCol w="1025525"/>
                <a:gridCol w="1025525"/>
                <a:gridCol w="1025525"/>
                <a:gridCol w="1025525"/>
              </a:tblGrid>
              <a:tr h="3466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HeartPy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Elgendi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466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1D-CNN only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0.739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 only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0.733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ArNet2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Larger datasets to consider using RR (training ECG + PPG)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Accessibility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Comfort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1854" t="11559"/>
          <a:stretch/>
        </p:blipFill>
        <p:spPr>
          <a:xfrm>
            <a:off x="4949800" y="2507075"/>
            <a:ext cx="3579150" cy="21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14139" l="10071" r="13510" t="9844"/>
          <a:stretch/>
        </p:blipFill>
        <p:spPr>
          <a:xfrm>
            <a:off x="1801675" y="2813925"/>
            <a:ext cx="2213350" cy="146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 Quality</a:t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311700" y="1152475"/>
            <a:ext cx="45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</a:t>
            </a:r>
            <a:r>
              <a:rPr lang="en"/>
              <a:t>ignore</a:t>
            </a:r>
            <a:r>
              <a:rPr lang="en"/>
              <a:t> “bad” windows, we need to measure the </a:t>
            </a:r>
            <a:r>
              <a:rPr lang="en"/>
              <a:t>quality</a:t>
            </a:r>
            <a:r>
              <a:rPr lang="en"/>
              <a:t> of each window using a Signal Quality Index.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variety of SQI for PPG signals, for example the Root Mean Squared of </a:t>
            </a:r>
            <a:r>
              <a:rPr lang="en"/>
              <a:t>Successive</a:t>
            </a:r>
            <a:r>
              <a:rPr lang="en"/>
              <a:t> Difference (</a:t>
            </a:r>
            <a:r>
              <a:rPr b="1" lang="en"/>
              <a:t>RMSSD</a:t>
            </a:r>
            <a:r>
              <a:rPr lang="en"/>
              <a:t>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We have tried using RMSSD to improve </a:t>
            </a:r>
            <a:r>
              <a:rPr b="1" lang="en"/>
              <a:t>performance</a:t>
            </a:r>
            <a:r>
              <a:rPr b="1" lang="en"/>
              <a:t>, however there was a </a:t>
            </a:r>
            <a:r>
              <a:rPr b="1" lang="en"/>
              <a:t>negligible improvement.</a:t>
            </a:r>
            <a:endParaRPr b="1"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575" y="674750"/>
            <a:ext cx="4116650" cy="41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 of the box, there a many false alarms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Highly</a:t>
            </a:r>
            <a:r>
              <a:rPr lang="en"/>
              <a:t> </a:t>
            </a:r>
            <a:r>
              <a:rPr lang="en"/>
              <a:t>imbalanced AF windows, </a:t>
            </a:r>
            <a:r>
              <a:rPr lang="en"/>
              <a:t>therefore the </a:t>
            </a:r>
            <a:r>
              <a:rPr lang="en"/>
              <a:t>performance</a:t>
            </a:r>
            <a:r>
              <a:rPr lang="en"/>
              <a:t> we have presented </a:t>
            </a:r>
            <a:r>
              <a:rPr lang="en"/>
              <a:t>should</a:t>
            </a:r>
            <a:r>
              <a:rPr lang="en"/>
              <a:t> be taken with a grain of salt.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Next steps: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Improve the window filtering using SQI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Find more PPG data with AF annotation / Augmentation / Generation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Transfer learning using existing feature extraction (freezing)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64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</a:t>
            </a:r>
            <a:r>
              <a:rPr b="1" lang="en"/>
              <a:t>UMass database</a:t>
            </a:r>
            <a:r>
              <a:rPr lang="en"/>
              <a:t> has been collected at the University of Massachusetts Medical School, approved usage via </a:t>
            </a:r>
            <a:r>
              <a:rPr lang="en" u="sng">
                <a:solidFill>
                  <a:schemeClr val="hlink"/>
                </a:solidFill>
                <a:hlinkClick r:id="rId3"/>
              </a:rPr>
              <a:t>Synapse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41 Subjects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9 / 41 with AF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PPG signal has been recorded from a smart wristwatch provided by Samsung (also known as “Simband”).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Sample length: </a:t>
            </a:r>
            <a:r>
              <a:rPr b="1" lang="en"/>
              <a:t>38.4</a:t>
            </a:r>
            <a:r>
              <a:rPr lang="en"/>
              <a:t> min average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4388825"/>
            <a:ext cx="852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Bashar, et al. Atrial Fibrillation Detection from Wrist Photoplethysmography Signals Using Smartwatches (2019)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https://doi.org/10.1038/s41598-019-49092-2</a:t>
            </a:r>
            <a:br>
              <a:rPr lang="en" sz="1100"/>
            </a:b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Simband smart watch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Developed by Samsung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Supports WiFi and Bluetooth connections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Cloud </a:t>
            </a:r>
            <a:r>
              <a:rPr lang="en"/>
              <a:t>integration</a:t>
            </a:r>
            <a:r>
              <a:rPr lang="en"/>
              <a:t> for data tracking and export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8 PPG leads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 </a:t>
            </a:r>
            <a:r>
              <a:rPr lang="en"/>
              <a:t>ECG lead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Accelerometer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 Bioelectrical Impedance sensors (Bio-Z)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 GSR sensors (tonic and phasic galvanic skin response)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Skin temperature sensor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625" y="1346088"/>
            <a:ext cx="1809775" cy="18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Simband </a:t>
            </a:r>
            <a:r>
              <a:rPr lang="en"/>
              <a:t>smart watch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Resolution: </a:t>
            </a:r>
            <a:r>
              <a:rPr b="1" lang="en"/>
              <a:t>14 bits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Sampling frequency: </a:t>
            </a:r>
            <a:r>
              <a:rPr b="1" lang="en"/>
              <a:t>128 Hz</a:t>
            </a:r>
            <a:br>
              <a:rPr lang="en"/>
            </a:br>
            <a:r>
              <a:rPr lang="en"/>
              <a:t>(more values are possible)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PPG downsampled to </a:t>
            </a:r>
            <a:r>
              <a:rPr b="1" lang="en"/>
              <a:t>50 Hz</a:t>
            </a:r>
            <a:r>
              <a:rPr lang="en"/>
              <a:t> 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246" y="1283863"/>
            <a:ext cx="3494351" cy="32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" y="2853825"/>
            <a:ext cx="3749501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Bandpass filter: [0.5, 4] Hz</a:t>
            </a:r>
            <a:r>
              <a:rPr lang="en"/>
              <a:t> (30-240 bpm)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312" y="1842150"/>
            <a:ext cx="3565374" cy="272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slicing - according to the ground truth and the pre-trained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312" y="1842150"/>
            <a:ext cx="3565374" cy="272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detection using </a:t>
            </a:r>
            <a:r>
              <a:rPr b="1" lang="en"/>
              <a:t>HeartPy</a:t>
            </a:r>
            <a:r>
              <a:rPr lang="en"/>
              <a:t> package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Adaptive threshold peak detection using moving average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Outliers detection and removal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ROI selection (where the signal amplitude is larger than the moving average)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Peak position is the highest point in the marked ROI</a:t>
            </a:r>
            <a:endParaRPr/>
          </a:p>
        </p:txBody>
      </p:sp>
      <p:sp>
        <p:nvSpPr>
          <p:cNvPr id="112" name="Google Shape;112;p21"/>
          <p:cNvSpPr txBox="1"/>
          <p:nvPr/>
        </p:nvSpPr>
        <p:spPr>
          <a:xfrm>
            <a:off x="311700" y="4388825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https://python-heart-rate-analysis-toolkit.readthedocs.io/en/latest/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